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76" r:id="rId3"/>
    <p:sldId id="277" r:id="rId4"/>
    <p:sldId id="278" r:id="rId5"/>
    <p:sldId id="305" r:id="rId6"/>
    <p:sldId id="291" r:id="rId7"/>
    <p:sldId id="257" r:id="rId8"/>
    <p:sldId id="321" r:id="rId9"/>
    <p:sldId id="329" r:id="rId10"/>
    <p:sldId id="330" r:id="rId11"/>
    <p:sldId id="309" r:id="rId12"/>
    <p:sldId id="322" r:id="rId13"/>
    <p:sldId id="259" r:id="rId14"/>
    <p:sldId id="312" r:id="rId15"/>
    <p:sldId id="323" r:id="rId16"/>
    <p:sldId id="260" r:id="rId17"/>
    <p:sldId id="262" r:id="rId18"/>
    <p:sldId id="311" r:id="rId19"/>
    <p:sldId id="326" r:id="rId20"/>
    <p:sldId id="315" r:id="rId21"/>
    <p:sldId id="310" r:id="rId22"/>
    <p:sldId id="271" r:id="rId23"/>
    <p:sldId id="296" r:id="rId24"/>
    <p:sldId id="331" r:id="rId25"/>
    <p:sldId id="332" r:id="rId26"/>
    <p:sldId id="327" r:id="rId27"/>
    <p:sldId id="328" r:id="rId28"/>
    <p:sldId id="272" r:id="rId29"/>
    <p:sldId id="333" r:id="rId30"/>
    <p:sldId id="334" r:id="rId31"/>
  </p:sldIdLst>
  <p:sldSz cx="9144000" cy="6858000" type="screen4x3"/>
  <p:notesSz cx="92964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45B402-31E4-4441-AEF4-1FCFC95A1A29}">
          <p14:sldIdLst>
            <p14:sldId id="256"/>
            <p14:sldId id="276"/>
            <p14:sldId id="277"/>
            <p14:sldId id="278"/>
            <p14:sldId id="305"/>
            <p14:sldId id="291"/>
            <p14:sldId id="257"/>
            <p14:sldId id="321"/>
            <p14:sldId id="329"/>
            <p14:sldId id="330"/>
            <p14:sldId id="309"/>
            <p14:sldId id="322"/>
            <p14:sldId id="259"/>
          </p14:sldIdLst>
        </p14:section>
        <p14:section name="Untitled Section" id="{D63FB536-61B4-4786-9D7C-C696FA33CBB0}">
          <p14:sldIdLst>
            <p14:sldId id="312"/>
            <p14:sldId id="323"/>
            <p14:sldId id="260"/>
            <p14:sldId id="262"/>
            <p14:sldId id="311"/>
            <p14:sldId id="326"/>
            <p14:sldId id="315"/>
            <p14:sldId id="310"/>
            <p14:sldId id="271"/>
            <p14:sldId id="296"/>
            <p14:sldId id="331"/>
            <p14:sldId id="332"/>
            <p14:sldId id="327"/>
            <p14:sldId id="328"/>
            <p14:sldId id="272"/>
            <p14:sldId id="333"/>
            <p14:sldId id="33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87612" autoAdjust="0"/>
  </p:normalViewPr>
  <p:slideViewPr>
    <p:cSldViewPr>
      <p:cViewPr>
        <p:scale>
          <a:sx n="71" d="100"/>
          <a:sy n="71" d="100"/>
        </p:scale>
        <p:origin x="-1446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D3E2A-3F18-4269-9762-0CE5DFA43E9C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02844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513910"/>
            <a:ext cx="402844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05676-25AC-403B-B950-C89F6812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45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443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443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C85B4-1CC6-4F53-ACDA-94B2F53CD6A7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051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00179"/>
            <a:ext cx="7437120" cy="270057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695"/>
            <a:ext cx="4028440" cy="344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513695"/>
            <a:ext cx="4028440" cy="344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4DE5C-F0B8-4838-B3E3-4D868A81D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92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27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76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29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31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82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62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72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92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80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 secondary end point: cardiovascular death, myocardial infarction, or stroke816 (5.9%)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1013 (7.4%) [HR 0.80, 95% CI 0.73-0.88, P&lt;0.001].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Primary end point: cardiovascular 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death,myocardial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infarction, stroke, hospitalization for unstable angina, or coronary revascularization.1,344 (9.8%) </a:t>
            </a:r>
            <a:r>
              <a:rPr lang="en-US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1563 (11.3%) [HR 0.85, 95% CI 0.79-0.92, P&lt;0.001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72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01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72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1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r" rtl="1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r" rtl="1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r" rtl="1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r" rtl="1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4572000"/>
            <a:ext cx="68580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Author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: </a:t>
            </a:r>
            <a:r>
              <a:rPr lang="en-GB" sz="2400" dirty="0"/>
              <a:t>S. </a:t>
            </a:r>
            <a:r>
              <a:rPr lang="en-GB" sz="2400" dirty="0" smtClean="0"/>
              <a:t>Sabatine</a:t>
            </a:r>
            <a:r>
              <a:rPr lang="en-GB" sz="2400" dirty="0"/>
              <a:t>, P. Giugliano, C. </a:t>
            </a:r>
            <a:r>
              <a:rPr lang="en-GB" sz="2400" dirty="0" smtClean="0"/>
              <a:t>Keech et al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Journal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: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The new England journal of medicine</a:t>
            </a:r>
          </a:p>
          <a:p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Published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on</a:t>
            </a:r>
            <a:r>
              <a:rPr lang="en-US" sz="2400" dirty="0" smtClean="0">
                <a:latin typeface="Calibri" pitchFamily="34" charset="0"/>
              </a:rPr>
              <a:t>: May 2017 </a:t>
            </a:r>
            <a:endParaRPr lang="ar-AE" sz="24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30461"/>
            <a:ext cx="2514600" cy="461665"/>
          </a:xfrm>
          <a:prstGeom prst="rect">
            <a:avLst/>
          </a:prstGeom>
          <a:solidFill>
            <a:srgbClr val="7030A0"/>
          </a:solidFill>
        </p:spPr>
        <p:txBody>
          <a:bodyPr wrap="square" rtlCol="1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Article Name : </a:t>
            </a:r>
            <a:endParaRPr lang="ar-AE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5000" y="1612566"/>
            <a:ext cx="4572000" cy="1384995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r>
              <a:rPr lang="en-GB" sz="2800" dirty="0">
                <a:latin typeface="Times New Roman" panose="02020603050405020304" pitchFamily="18" charset="0"/>
              </a:rPr>
              <a:t>Evolocumab and Clinical Outcomes in Patients </a:t>
            </a:r>
          </a:p>
          <a:p>
            <a:r>
              <a:rPr lang="en-GB" sz="2800" dirty="0">
                <a:latin typeface="Times New Roman" panose="02020603050405020304" pitchFamily="18" charset="0"/>
              </a:rPr>
              <a:t>with Cardiovascular Disease</a:t>
            </a:r>
            <a:endParaRPr lang="en-GB" sz="2800" dirty="0"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69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066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Background information </a:t>
            </a:r>
            <a:endParaRPr lang="ar-A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325112"/>
          </a:xfrm>
        </p:spPr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Evolocomb is a human monoclonal  that inhibits  the enzyme protein convertase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subtilisin-kexin type 9(</a:t>
            </a: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PCSK9)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Evolocomb also lowers low-density lipoprotein (LDL) cholesterol levels by sixty percent 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Genetics studies indicates that  the carriage of PCSK9 loss-off-function alleles is usually characterized by the reduced risks of  myocardial infarction and lower levels of LDL cholesterol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Low-Density lipoproteins (LDL; Bad Cholesterol) carry cholesterol to all cells in the body, including the arteries that supply blood to the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heart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Elevations in LDL places a patient at increased risk for atherogenic disease, including coronary, cerebrovascular and peripheral artery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each of these conditions, fatty deposits accumulate in the arteries (atherosclerosis). 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1480" lvl="1" indent="0" algn="l" rtl="0">
              <a:buNone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1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629" y="475343"/>
            <a:ext cx="8229600" cy="10668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Background information </a:t>
            </a:r>
            <a:endParaRPr lang="ar-A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88" y="1962150"/>
            <a:ext cx="5002591" cy="38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3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6D3E560-D4CC-42D8-87B8-E78E824E05A1}"/>
              </a:ext>
            </a:extLst>
          </p:cNvPr>
          <p:cNvSpPr txBox="1"/>
          <p:nvPr/>
        </p:nvSpPr>
        <p:spPr>
          <a:xfrm>
            <a:off x="457200" y="838200"/>
            <a:ext cx="4506105" cy="52322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Management and treatment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1616810-8203-4406-A7DC-5E18BCE50995}"/>
              </a:ext>
            </a:extLst>
          </p:cNvPr>
          <p:cNvSpPr txBox="1"/>
          <p:nvPr/>
        </p:nvSpPr>
        <p:spPr>
          <a:xfrm>
            <a:off x="304800" y="1447800"/>
            <a:ext cx="8534400" cy="4544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dirty="0"/>
              <a:t>Pharmacologic Treatment</a:t>
            </a:r>
            <a:endParaRPr lang="en-GB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smtClean="0"/>
              <a:t>Statins</a:t>
            </a:r>
            <a:endParaRPr lang="en-GB" sz="2400" dirty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dirty="0"/>
              <a:t>Target: High-Intensity statins 50% reduction in LDL</a:t>
            </a:r>
            <a:endParaRPr lang="en-GB" sz="2400" dirty="0"/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dirty="0"/>
              <a:t>4 Statin Benefit Groups</a:t>
            </a:r>
            <a:endParaRPr lang="en-GB" sz="2400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Clinical ASCVD</a:t>
            </a:r>
            <a:endParaRPr lang="en-GB" sz="2400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LDL ≥ 190 mg/</a:t>
            </a:r>
            <a:r>
              <a:rPr lang="en-US" dirty="0" err="1"/>
              <a:t>dL</a:t>
            </a:r>
            <a:endParaRPr lang="en-GB" sz="2400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LDL 70-189 mg/</a:t>
            </a:r>
            <a:r>
              <a:rPr lang="en-US" dirty="0" err="1"/>
              <a:t>dL</a:t>
            </a:r>
            <a:r>
              <a:rPr lang="en-US" dirty="0"/>
              <a:t> </a:t>
            </a:r>
            <a:r>
              <a:rPr lang="en-US" u="sng" dirty="0"/>
              <a:t>with</a:t>
            </a:r>
            <a:r>
              <a:rPr lang="en-US" dirty="0"/>
              <a:t> Diabetes and age 40-75 years</a:t>
            </a:r>
            <a:endParaRPr lang="en-GB" sz="2400" dirty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LDL 70-189 mg/</a:t>
            </a:r>
            <a:r>
              <a:rPr lang="en-US" dirty="0" err="1"/>
              <a:t>dL</a:t>
            </a:r>
            <a:r>
              <a:rPr lang="en-US" dirty="0"/>
              <a:t> and estimated 10-year ASCVD risk ≥7.5% 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 err="1" smtClean="0"/>
              <a:t>Ezetimibe</a:t>
            </a:r>
            <a:r>
              <a:rPr lang="en-US" dirty="0" smtClean="0"/>
              <a:t>: reduces LDL </a:t>
            </a:r>
            <a:r>
              <a:rPr lang="en-US" dirty="0"/>
              <a:t>18-23%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Bile Acid </a:t>
            </a:r>
            <a:r>
              <a:rPr lang="en-US" dirty="0" err="1"/>
              <a:t>Sequestrants</a:t>
            </a:r>
            <a:r>
              <a:rPr lang="en-US" dirty="0"/>
              <a:t>/Bile Acid Binding Resins: </a:t>
            </a:r>
            <a:r>
              <a:rPr lang="en-US" dirty="0" smtClean="0">
                <a:sym typeface="Symbol" panose="05050102010706020507" pitchFamily="18" charset="2"/>
              </a:rPr>
              <a:t>reduces </a:t>
            </a:r>
            <a:r>
              <a:rPr lang="en-US" dirty="0" smtClean="0"/>
              <a:t>LDL </a:t>
            </a:r>
            <a:r>
              <a:rPr lang="en-US" dirty="0"/>
              <a:t>10-13%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Fibrates: </a:t>
            </a:r>
            <a:r>
              <a:rPr lang="en-US" dirty="0" smtClean="0">
                <a:sym typeface="Symbol" panose="05050102010706020507" pitchFamily="18" charset="2"/>
              </a:rPr>
              <a:t>reduces </a:t>
            </a:r>
            <a:r>
              <a:rPr lang="en-US" dirty="0" smtClean="0"/>
              <a:t>LDL </a:t>
            </a:r>
            <a:r>
              <a:rPr lang="en-US" dirty="0"/>
              <a:t>5-20% (but can </a:t>
            </a:r>
            <a:r>
              <a:rPr lang="en-US" dirty="0" smtClean="0">
                <a:sym typeface="Symbol" panose="05050102010706020507" pitchFamily="18" charset="2"/>
              </a:rPr>
              <a:t>increase</a:t>
            </a:r>
            <a:r>
              <a:rPr lang="en-US" dirty="0" smtClean="0"/>
              <a:t> </a:t>
            </a:r>
            <a:r>
              <a:rPr lang="en-US" dirty="0"/>
              <a:t>LDL when TG are high)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Niacin: </a:t>
            </a:r>
            <a:r>
              <a:rPr lang="en-US" dirty="0" smtClean="0">
                <a:sym typeface="Symbol" panose="05050102010706020507" pitchFamily="18" charset="2"/>
              </a:rPr>
              <a:t>reduces</a:t>
            </a:r>
            <a:r>
              <a:rPr lang="en-US" dirty="0" smtClean="0"/>
              <a:t> </a:t>
            </a:r>
            <a:r>
              <a:rPr lang="en-US" dirty="0"/>
              <a:t>LDL 5-25%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Fish Oils: </a:t>
            </a:r>
            <a:r>
              <a:rPr lang="en-US" dirty="0" smtClean="0">
                <a:sym typeface="Symbol" panose="05050102010706020507" pitchFamily="18" charset="2"/>
              </a:rPr>
              <a:t>increases</a:t>
            </a:r>
            <a:r>
              <a:rPr lang="en-US" dirty="0" smtClean="0"/>
              <a:t> </a:t>
            </a:r>
            <a:r>
              <a:rPr lang="en-US" dirty="0"/>
              <a:t>LDL 15-44% (No </a:t>
            </a:r>
            <a:r>
              <a:rPr lang="en-US" dirty="0" smtClean="0">
                <a:sym typeface="Symbol" panose="05050102010706020507" pitchFamily="18" charset="2"/>
              </a:rPr>
              <a:t>increase</a:t>
            </a:r>
            <a:r>
              <a:rPr lang="en-US" dirty="0" smtClean="0"/>
              <a:t> </a:t>
            </a:r>
            <a:r>
              <a:rPr lang="en-US" dirty="0"/>
              <a:t>LDL with </a:t>
            </a:r>
            <a:r>
              <a:rPr lang="en-US" dirty="0" err="1"/>
              <a:t>Vascepa</a:t>
            </a:r>
            <a:r>
              <a:rPr lang="en-US" dirty="0" smtClean="0"/>
              <a:t>)        PCSK9 </a:t>
            </a:r>
            <a:r>
              <a:rPr lang="en-US" dirty="0"/>
              <a:t>Inhibitors (Evolocumab): </a:t>
            </a:r>
            <a:r>
              <a:rPr lang="en-US" dirty="0" smtClean="0">
                <a:sym typeface="Symbol" panose="05050102010706020507" pitchFamily="18" charset="2"/>
              </a:rPr>
              <a:t>reduces</a:t>
            </a:r>
            <a:r>
              <a:rPr lang="en-US" dirty="0" smtClean="0"/>
              <a:t> LDL by </a:t>
            </a:r>
            <a:r>
              <a:rPr lang="en-US" dirty="0"/>
              <a:t>60%</a:t>
            </a:r>
          </a:p>
          <a:p>
            <a:pPr lvl="2"/>
            <a:endParaRPr lang="en-GB" sz="2400" dirty="0" smtClean="0"/>
          </a:p>
          <a:p>
            <a:endParaRPr lang="en-US" sz="2000" baseline="30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1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381000"/>
            <a:ext cx="4572000" cy="51521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Non-Drug Treatment</a:t>
            </a:r>
            <a:endParaRPr lang="en-GB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Lifestyle modification (monitor and reinforce)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Diet (vegetables, fruits, whole-grain, high-fiber, fish)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Limit saturated and trans fat, and cholesterol (lean or non-meat alternatives, low-fat dairy)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Minimize sugars and salt consumption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Targets</a:t>
            </a:r>
            <a:r>
              <a:rPr lang="en-US" sz="1600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5-6% calories from saturated fat; decrease percentage of calories from trans fat.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 minutes of moderate-to-vigorous intensity aerobic exercise 3-4X/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wk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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LDL 3-6 mg/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Maintain healthy BMI 18.5-24.9 kg/m</a:t>
            </a:r>
            <a:r>
              <a:rPr lang="en-US" sz="16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Avoid tobacco products, limit alcohol consumption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07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AC273E5-9965-4D76-B54A-375A38B227CC}"/>
              </a:ext>
            </a:extLst>
          </p:cNvPr>
          <p:cNvSpPr/>
          <p:nvPr/>
        </p:nvSpPr>
        <p:spPr>
          <a:xfrm>
            <a:off x="1154596" y="988142"/>
            <a:ext cx="6781800" cy="121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Evolocumab is PCSK9 inhibitor that lowers LDL-Cholesterol by 60%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="" xmlns:a16="http://schemas.microsoft.com/office/drawing/2014/main" id="{78FDA54D-4C0D-406B-BFA9-68E9F8A298FB}"/>
              </a:ext>
            </a:extLst>
          </p:cNvPr>
          <p:cNvSpPr/>
          <p:nvPr/>
        </p:nvSpPr>
        <p:spPr>
          <a:xfrm>
            <a:off x="4088296" y="2209800"/>
            <a:ext cx="457200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7351BC15-4DAF-4725-A9A0-3E33D2182EA0}"/>
              </a:ext>
            </a:extLst>
          </p:cNvPr>
          <p:cNvSpPr/>
          <p:nvPr/>
        </p:nvSpPr>
        <p:spPr>
          <a:xfrm>
            <a:off x="2221396" y="3276600"/>
            <a:ext cx="4648200" cy="2133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the magnitude of benefit </a:t>
            </a:r>
            <a:r>
              <a:rPr lang="en-GB" dirty="0" smtClean="0"/>
              <a:t>of </a:t>
            </a:r>
            <a:r>
              <a:rPr lang="en-GB" dirty="0" err="1"/>
              <a:t>evolocumab</a:t>
            </a:r>
            <a:r>
              <a:rPr lang="en-GB" dirty="0"/>
              <a:t> in reducing the risk of major </a:t>
            </a:r>
            <a:r>
              <a:rPr lang="en-GB" dirty="0" smtClean="0"/>
              <a:t>coronary events, stroke</a:t>
            </a:r>
            <a:r>
              <a:rPr lang="en-GB" dirty="0"/>
              <a:t>, and urgent coronary 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9546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371600"/>
            <a:ext cx="8534400" cy="273921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itchFamily="34" charset="0"/>
              </a:rPr>
              <a:t>Objective: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FOURIER trial tested the clinical efficacy and safety of Evolocumab when added to high-intensity or moderate-intensity statin therapy in patients with clinical ASCVD</a:t>
            </a:r>
          </a:p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Design: </a:t>
            </a:r>
            <a:endParaRPr lang="en-US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FOURIER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Randomized, double-blind, placebo-controlled, multinational clinical trial.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protocol and amendments were approved by the relevant ethics committees at all participating sites</a:t>
            </a:r>
            <a:endParaRPr lang="en-US" b="1" u="sng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ar-A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8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219200"/>
            <a:ext cx="7632000" cy="30257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Length of Study</a:t>
            </a: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Randomization from February 2013 through June 2015.</a:t>
            </a: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 duration of follow-up was 26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months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efficacy analysis were conducted on an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intention-to-treat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basis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535" y="685800"/>
            <a:ext cx="8229600" cy="10668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Outcomes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52400" y="2438400"/>
            <a:ext cx="7704000" cy="32590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Primary end point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cardiovascular death, myocardial infarction, stroke, hospitalization for unstable angina, or coronary revascularization.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secondary end point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cardiovascular death, myocardial infarction, or stroke.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Safety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was assessed through collection of data on adverse events and central laboratory testing.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central clinical-events committee, whose members were unaware of study-group assignments and lipid levels, determined all potential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efficacy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end-point events and cases of new-onset diabetes. 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115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1066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 smtClean="0"/>
              <a:t>Interventions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21600" y="2362200"/>
            <a:ext cx="7596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Run in and wash out period not </a:t>
            </a: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specified.</a:t>
            </a:r>
          </a:p>
          <a:p>
            <a:pPr marL="800100" lvl="1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Eligible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patients were randomly assigned in a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1:1 ratio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to receive subcutaneous injections of:</a:t>
            </a:r>
            <a:endParaRPr lang="en-GB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Evolocumab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or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placebo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en-GB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Either 140 mg every 2 weeks or 420 mg every month, according to patient preference.</a:t>
            </a:r>
            <a:endParaRPr lang="en-GB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Monitoring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of adherence not specified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11594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7B58FF90-1219-461A-A42A-8241FE87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en-US" dirty="0" smtClean="0"/>
              <a:t>Method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79CD76E-F0D1-40D1-BB86-543D6F163756}"/>
              </a:ext>
            </a:extLst>
          </p:cNvPr>
          <p:cNvSpPr txBox="1"/>
          <p:nvPr/>
        </p:nvSpPr>
        <p:spPr>
          <a:xfrm>
            <a:off x="29496" y="1981200"/>
            <a:ext cx="89280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dirty="0"/>
              <a:t>Patients at 1242 sites in 49 countries underwent randomization.</a:t>
            </a:r>
            <a:br>
              <a:rPr lang="en-US" dirty="0"/>
            </a:br>
            <a:endParaRPr lang="en-GB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dirty="0"/>
              <a:t>Randomization was double-blinded using a central computerized system.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Stratification according to final screening LDL cholesterol level and region.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LDL &lt; 85 or ≥85 mg/</a:t>
            </a:r>
            <a:r>
              <a:rPr lang="en-US" dirty="0" err="1"/>
              <a:t>dL</a:t>
            </a:r>
            <a:r>
              <a:rPr lang="en-US" dirty="0"/>
              <a:t>.</a:t>
            </a:r>
            <a:br>
              <a:rPr lang="en-US" dirty="0"/>
            </a:br>
            <a:endParaRPr lang="en-GB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dirty="0" smtClean="0"/>
              <a:t>     Inclusion </a:t>
            </a:r>
            <a:r>
              <a:rPr lang="en-US" dirty="0"/>
              <a:t>Criteria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Age 40-85 years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Clinical ASCVD</a:t>
            </a:r>
            <a:endParaRPr lang="en-GB" sz="2400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US" dirty="0"/>
              <a:t>Myocardial infarction, </a:t>
            </a:r>
            <a:r>
              <a:rPr lang="en-US" dirty="0" err="1"/>
              <a:t>nonhemorrhagic</a:t>
            </a:r>
            <a:r>
              <a:rPr lang="en-US" dirty="0"/>
              <a:t> stroke, or symptomatic peripheral artery </a:t>
            </a:r>
            <a:r>
              <a:rPr lang="en-US" dirty="0" smtClean="0"/>
              <a:t>disease.</a:t>
            </a:r>
          </a:p>
          <a:p>
            <a:pPr lvl="2"/>
            <a:endParaRPr lang="en-US" dirty="0" smtClean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LDL ≥ 70 mg/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HDL ≥ 100 mg/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while on optimal lipid-lowering therapy (Atorvastatin 20 mg QD or equal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9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295400"/>
            <a:ext cx="7632000" cy="45122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Exclusion Criteria (ClinicalTrials.gov)</a:t>
            </a: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NYHA class III or IV, or last known LVEF &lt; 30%</a:t>
            </a: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Uncontrolled hypertension</a:t>
            </a: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Uncontrolled or recurrent ventricular tachycardia</a:t>
            </a: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Untreated hyperthyroidism or hypothyroidism</a:t>
            </a: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Homozygous familial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hypercholesterolemia</a:t>
            </a:r>
            <a:endParaRPr lang="en-GB" sz="28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LDL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 plasma ampheresis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05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208" y="190498"/>
            <a:ext cx="8229600" cy="1066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600" b="1" dirty="0" smtClean="0"/>
              <a:t>Statistical Analysis  </a:t>
            </a:r>
            <a:endParaRPr lang="ar-AE" sz="3600" b="1" dirty="0"/>
          </a:p>
        </p:txBody>
      </p:sp>
      <p:sp>
        <p:nvSpPr>
          <p:cNvPr id="19" name="Rectangle 18"/>
          <p:cNvSpPr/>
          <p:nvPr/>
        </p:nvSpPr>
        <p:spPr>
          <a:xfrm>
            <a:off x="636389" y="1676400"/>
            <a:ext cx="7884000" cy="44689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90% power to detect a 15% relative risk reduction with Evolocumab as compared with placebo.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1630 key secondary end points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required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Cox proportional-hazards model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Hazard ratios and 95% confidence intervals.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Stratification factors as covariates.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Time-to-event analysis 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 values for were calculated with the use of log-rank tests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9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CF6A6CCF-3C4D-4126-A336-977C40E0D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-101537"/>
            <a:ext cx="3383280" cy="877824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sz="3600" b="1" smtClean="0"/>
              <a:t>Results </a:t>
            </a:r>
            <a:endParaRPr lang="ar-AE" sz="36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877" y="914400"/>
            <a:ext cx="503872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4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143000"/>
            <a:ext cx="8136000" cy="54889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Baseline Characteristics (N=27,564 [Evolocumab N=13,784 and Placebo N=13,780])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Demographics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 age 63 years, 75% male, 85% white, mean weight 85 kg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Region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17% North America, 62% Europe, 7% Latin America, 14% Asian and African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 of atherosclerosis (history)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81% MI, 19%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nonhemorrhagic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stroke, 13% peripheral artery disease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Cardiovascular risk factors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69% hypertension, 37% diabetes mellitus, 28% smokers</a:t>
            </a:r>
            <a:endParaRPr lang="en-GB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11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26095"/>
            <a:ext cx="8229600" cy="4325112"/>
          </a:xfrm>
        </p:spPr>
        <p:txBody>
          <a:bodyPr>
            <a:noAutofit/>
          </a:bodyPr>
          <a:lstStyle/>
          <a:p>
            <a:pPr marL="109728" indent="0" algn="l" rtl="0">
              <a:buNone/>
            </a:pPr>
            <a:endParaRPr lang="en-US" sz="2400" u="sng" dirty="0">
              <a:latin typeface="Calibri" pitchFamily="34" charset="0"/>
            </a:endParaRPr>
          </a:p>
          <a:p>
            <a:pPr marL="109728" indent="0" algn="l" rtl="0">
              <a:buNone/>
            </a:pPr>
            <a:endParaRPr lang="en-US" dirty="0">
              <a:solidFill>
                <a:srgbClr val="FF0000"/>
              </a:solidFill>
              <a:latin typeface="Calibri" pitchFamily="34" charset="0"/>
            </a:endParaRPr>
          </a:p>
          <a:p>
            <a:pPr algn="l" rtl="0"/>
            <a:endParaRPr lang="en-US" sz="2400" dirty="0">
              <a:latin typeface="Calibri" pitchFamily="34" charset="0"/>
            </a:endParaRPr>
          </a:p>
          <a:p>
            <a:pPr algn="l" rtl="0"/>
            <a:endParaRPr lang="en-US" sz="2400" dirty="0">
              <a:latin typeface="Calibri" pitchFamily="34" charset="0"/>
            </a:endParaRPr>
          </a:p>
          <a:p>
            <a:pPr algn="l" rtl="0"/>
            <a:endParaRPr lang="en-US" sz="2400" dirty="0">
              <a:latin typeface="Calibri" pitchFamily="34" charset="0"/>
            </a:endParaRPr>
          </a:p>
          <a:p>
            <a:pPr marL="109728" indent="0" algn="l" rtl="0">
              <a:buNone/>
            </a:pPr>
            <a:endParaRPr lang="en-US" sz="2400" dirty="0">
              <a:latin typeface="Calibri" pitchFamily="34" charset="0"/>
            </a:endParaRPr>
          </a:p>
          <a:p>
            <a:pPr marL="109728" indent="0" algn="l" rtl="0">
              <a:buNone/>
            </a:pPr>
            <a:r>
              <a:rPr lang="en-US" sz="2400" dirty="0">
                <a:latin typeface="Calibri" pitchFamily="34" charset="0"/>
              </a:rPr>
              <a:t> </a:t>
            </a:r>
            <a:endParaRPr lang="ar-AE" sz="2400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3290" y="1295400"/>
            <a:ext cx="8244000" cy="41503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Statin use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69% high-intensity statin, 30% moderate-intensity statin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Ezetimibe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5% on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ezetimibe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 cardiovascular medications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92% aspirin, P2Y</a:t>
            </a:r>
            <a:r>
              <a:rPr lang="en-US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inhibitor, or both, 76%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-blocker, 78% ACEI/ARB, aldosterone antagonist or both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 lipid measures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LDL 92 mg/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TC 168 mg/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HDL 44 mg/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TG 134 mg/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Lp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(a) 37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nmol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/L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7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09598"/>
            <a:ext cx="7704149" cy="64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1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6453229A-B9CB-46E5-8976-5B896037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400" dirty="0"/>
              <a:t>Results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CB65D08-D3D1-40F0-83FA-F51A8B175090}"/>
              </a:ext>
            </a:extLst>
          </p:cNvPr>
          <p:cNvSpPr txBox="1"/>
          <p:nvPr/>
        </p:nvSpPr>
        <p:spPr>
          <a:xfrm>
            <a:off x="238932" y="3830381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itchFamily="34" charset="0"/>
              </a:rPr>
              <a:t> </a:t>
            </a:r>
          </a:p>
          <a:p>
            <a:endParaRPr lang="en-US" sz="2000" u="sng" dirty="0">
              <a:latin typeface="Calibri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399" y="1295400"/>
            <a:ext cx="6300000" cy="55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9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186" y="990600"/>
            <a:ext cx="6883718" cy="577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8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>
            <a:normAutofit/>
          </a:bodyPr>
          <a:lstStyle/>
          <a:p>
            <a:pPr algn="l" rtl="0"/>
            <a:endParaRPr lang="en-US" sz="2400" dirty="0">
              <a:latin typeface="Calibri" pitchFamily="34" charset="0"/>
            </a:endParaRPr>
          </a:p>
          <a:p>
            <a:pPr algn="l" rtl="0"/>
            <a:endParaRPr lang="en-US" sz="2400" dirty="0"/>
          </a:p>
          <a:p>
            <a:pPr algn="l" rtl="0"/>
            <a:endParaRPr lang="ar-AE" sz="2400" dirty="0"/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6453229A-B9CB-46E5-8976-5B896037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400" dirty="0"/>
              <a:t>Results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03" y="1066800"/>
            <a:ext cx="7200000" cy="557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5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3B17BC-12EA-43A7-AC34-E70CFAD3D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06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/>
              <a:t>Primary and secondary efficacy endpoint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33400" y="1981200"/>
            <a:ext cx="8388000" cy="38961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Cardiovascular death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251 (1.8%)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240 (1.7%) [HR 1.05, 95% CI 0.88-1.25, P=0.62]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Death from any cause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444 (3.2%)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426 (3.1%) [HR 1.04, 95% CI 0.91-1.19, P=0.54]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Myocardial infarction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468 (3.4%)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639 (4.6%) [HR 0.73, 95% CI 0.65-0.82, P&lt;0.001]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Stroke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207 (1.5%)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262 (1.9%) [HR 0.79, 95% CI 0.66-0.95, P=0.01]</a:t>
            </a:r>
            <a:endParaRPr lang="en-GB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57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1371600"/>
            <a:ext cx="8496000" cy="45264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Coronary revascularization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759 (5.5%)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965 (7%) [HR 0.78, 95% CI 0.71-0.86, P&lt;0.001]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Cardiovascular death or hospitalization for worsening heart failure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402 (2.9%)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408 (3%) [HR 0.98, 95% CI 0.86-1.13,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P=0.82]</a:t>
            </a:r>
            <a:endParaRPr lang="en-GB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Ischemic stroke or transient ischemic attack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229 (1.7%)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295 (2.1%) [HR 0.77, 95% CI 0.65-0.92,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P=0.003]</a:t>
            </a:r>
            <a:endParaRPr lang="en-GB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CTTC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composite end point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1271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(9.2%)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1512 (11%) [HR 0.83, 95% CI (0.77-0.90), P&lt;0.001]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4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Adverse  Events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325112"/>
          </a:xfrm>
        </p:spPr>
        <p:txBody>
          <a:bodyPr/>
          <a:lstStyle/>
          <a:p>
            <a:pPr marL="109728" indent="0" algn="l" rtl="0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 algn="l" rtl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438400"/>
            <a:ext cx="9036000" cy="52583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 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10,664 (77.4%)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10,644 (77.4%)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Serious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3410 (24.8%) vs. 3404 (24.7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%)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smtClean="0"/>
              <a:t>Thought </a:t>
            </a:r>
            <a:r>
              <a:rPr lang="en-US" dirty="0"/>
              <a:t>to be related to the study agent and leading to discontinuation of study regimen</a:t>
            </a:r>
            <a:br>
              <a:rPr lang="en-US" dirty="0"/>
            </a:br>
            <a:r>
              <a:rPr lang="en-US" dirty="0"/>
              <a:t>226 (1.6%) </a:t>
            </a:r>
            <a:r>
              <a:rPr lang="en-US" dirty="0" err="1"/>
              <a:t>vs</a:t>
            </a:r>
            <a:r>
              <a:rPr lang="en-US" dirty="0"/>
              <a:t> 201 (1.5</a:t>
            </a:r>
            <a:r>
              <a:rPr lang="en-US" dirty="0" smtClean="0"/>
              <a:t>%)</a:t>
            </a:r>
            <a:endParaRPr lang="en-GB" sz="2400" dirty="0"/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smtClean="0"/>
              <a:t>Injection-site </a:t>
            </a:r>
            <a:r>
              <a:rPr lang="en-US" dirty="0"/>
              <a:t>reaction </a:t>
            </a:r>
            <a:br>
              <a:rPr lang="en-US" dirty="0"/>
            </a:br>
            <a:r>
              <a:rPr lang="en-US" dirty="0"/>
              <a:t>296 (2.1%) </a:t>
            </a:r>
            <a:r>
              <a:rPr lang="en-US" dirty="0" err="1"/>
              <a:t>vs</a:t>
            </a:r>
            <a:r>
              <a:rPr lang="en-US" dirty="0"/>
              <a:t> 219 (1.6%) [</a:t>
            </a:r>
            <a:r>
              <a:rPr lang="en-US" dirty="0" smtClean="0"/>
              <a:t>p&lt;0.001]</a:t>
            </a:r>
            <a:endParaRPr lang="en-GB" sz="2400" dirty="0"/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smtClean="0"/>
              <a:t>Allergic </a:t>
            </a:r>
            <a:r>
              <a:rPr lang="en-US" dirty="0"/>
              <a:t>reaction</a:t>
            </a:r>
            <a:br>
              <a:rPr lang="en-US" dirty="0"/>
            </a:br>
            <a:r>
              <a:rPr lang="en-US" dirty="0"/>
              <a:t>420 (3.1%) </a:t>
            </a:r>
            <a:r>
              <a:rPr lang="en-US" dirty="0" err="1"/>
              <a:t>vs</a:t>
            </a:r>
            <a:r>
              <a:rPr lang="en-US" dirty="0"/>
              <a:t> 393 (2.9%)</a:t>
            </a:r>
            <a:endParaRPr lang="en-GB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389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84" y="609600"/>
            <a:ext cx="8229600" cy="1066800"/>
          </a:xfrm>
        </p:spPr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8600" y="914400"/>
            <a:ext cx="7848000" cy="32778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Muscle-related event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682 (5.0%)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656 (4.8%)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Rhabdomyolysis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 (0.1%)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11 (0.1%)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Cataract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228 (1.7%)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242 (1.8%)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Adjudicated case of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ew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-onset diabetes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677 (8.1%)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644 (7.7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%)</a:t>
            </a:r>
            <a:endParaRPr lang="en-GB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Neurocognitive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event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217 (1.6%)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</a:rPr>
              <a:t>vs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 202 (1.5%)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955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Laboratory Test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09600" y="2971800"/>
            <a:ext cx="7056000" cy="14855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Aminotransferase level &gt; 3X ULN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240 (1.8%)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vs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242 (1.8</a:t>
            </a: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%)</a:t>
            </a:r>
            <a:endParaRPr lang="en-GB" sz="20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Creatinine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kinase &gt; 5X ULN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95 (0.7%)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</a:rPr>
              <a:t>vs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 99 (0.7%)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37063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 smtClean="0"/>
              <a:t>Discussion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28600" y="2286000"/>
            <a:ext cx="9067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study, 27 564 patients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established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atherosclerotic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cardiovascular disease and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cholesterol levels &gt;_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mg/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(1.8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were used as the study population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espite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optimized lipid-lowering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therapy(mostly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intense statin treatment)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randomized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treatment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evolocumab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 monoclonal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inhibiting PCSK9; either 140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mgevery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weeks or 420 mg monthly) or matching placebo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59%reduction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LDL cholesterol levels was observed with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evolocumab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treat-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compared with placebo at 48 weeks from a median LDL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cho-lesterol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baseline of 92 mg/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2.4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/L) to 30 mg/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(0.78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/L)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Importantly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during a median follow-up time of 26 months, a significantly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risk of cardiovascular events (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particular myocardial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infarctionsand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strokes) was observed in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treated with PCSK9 inhibition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0834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0668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Conclusion 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0" y="2133600"/>
            <a:ext cx="9144000" cy="384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33400" y="1828800"/>
            <a:ext cx="8352000" cy="51521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Inhibition of PCSK9 with Evolocumab on a background of statin therapy lowered LDL cholesterol levels to a median of 30 mg/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reduced the risk of cardiovascular events. Patients with ASCVD benefit from lowering of LDL cholesterol levels below current targets. </a:t>
            </a:r>
            <a:b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FOURIER trial provided insight into the benefit of decreasing LDL cholesterol levels to median levels lower than those in previous trials.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PROVE IT-TIMI 22 trial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Significant reductions in major cardiovascular events.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TNT trial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 intensive statin regimen lowered LDL cholesterol levels from 100 mg/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70 mg/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IMPROVE-IT trial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Added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ezetimibe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statin therapy lowered LDL cholesterol levels from 70 mg/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54 mg/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significantly reduced major cardiovascular events.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4S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FOURIER rates of mortality were one third of 4S.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SEARCH</a:t>
            </a:r>
            <a:endParaRPr lang="en-GB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Similar to FOURIER, no effect on hospitalization for unstable angina. 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35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84" y="152400"/>
            <a:ext cx="6063916" cy="1066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/>
              <a:t>Article Critique </a:t>
            </a:r>
            <a:endParaRPr lang="ar-AE" dirty="0"/>
          </a:p>
        </p:txBody>
      </p:sp>
      <p:sp>
        <p:nvSpPr>
          <p:cNvPr id="6" name="Rectangle 5"/>
          <p:cNvSpPr/>
          <p:nvPr/>
        </p:nvSpPr>
        <p:spPr>
          <a:xfrm>
            <a:off x="381000" y="1752600"/>
            <a:ext cx="6984000" cy="32778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Strengths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Appropriate dosage and treatment interventions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Adequate blinding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Adequate inclusion and exclusion criteria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Baseline characteristics were nearly identical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Strengthens internal validity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Data was presented clearly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Compared results with other studies to support author’s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conclusion</a:t>
            </a:r>
            <a:r>
              <a:rPr lang="en-GB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Appropriate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use of statistics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1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066799"/>
            <a:ext cx="7740000" cy="29389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Limitations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Short duration of follow-up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Limits evaluation of long term benefits of Evolocumab.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Underpowered to detect a mortality benefit with Evolocumab Due to low cardiovascular mortality rates.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Potential for bias due to manufacturer/sponsor (Amgen) of Evolocumab (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Rapatha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).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Baseline characteristics were slightly skewed. (Mostly male and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white)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Weakens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external validity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482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109728" indent="0" algn="ctr">
              <a:buNone/>
            </a:pPr>
            <a:r>
              <a:rPr lang="en-US" sz="4800" dirty="0" smtClean="0"/>
              <a:t>THANK YOU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266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7900</TotalTime>
  <Words>1208</Words>
  <Application>Microsoft Office PowerPoint</Application>
  <PresentationFormat>On-screen Show (4:3)</PresentationFormat>
  <Paragraphs>199</Paragraphs>
  <Slides>30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Urban</vt:lpstr>
      <vt:lpstr>PowerPoint Presentation</vt:lpstr>
      <vt:lpstr>Background information </vt:lpstr>
      <vt:lpstr>Background information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Outcomes </vt:lpstr>
      <vt:lpstr>Interventions </vt:lpstr>
      <vt:lpstr>Method </vt:lpstr>
      <vt:lpstr>PowerPoint Presentation</vt:lpstr>
      <vt:lpstr>Statistical Analysis  </vt:lpstr>
      <vt:lpstr>Results </vt:lpstr>
      <vt:lpstr>PowerPoint Presentation</vt:lpstr>
      <vt:lpstr>PowerPoint Presentation</vt:lpstr>
      <vt:lpstr>PowerPoint Presentation</vt:lpstr>
      <vt:lpstr>Results </vt:lpstr>
      <vt:lpstr>PowerPoint Presentation</vt:lpstr>
      <vt:lpstr>Results </vt:lpstr>
      <vt:lpstr>Primary and secondary efficacy endpoint</vt:lpstr>
      <vt:lpstr>PowerPoint Presentation</vt:lpstr>
      <vt:lpstr>Adverse  Events </vt:lpstr>
      <vt:lpstr> </vt:lpstr>
      <vt:lpstr>Laboratory Test </vt:lpstr>
      <vt:lpstr>Discussion </vt:lpstr>
      <vt:lpstr>Conclusion </vt:lpstr>
      <vt:lpstr>Article Critique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noor bari</dc:creator>
  <cp:lastModifiedBy>vini</cp:lastModifiedBy>
  <cp:revision>333</cp:revision>
  <cp:lastPrinted>2018-09-30T19:45:23Z</cp:lastPrinted>
  <dcterms:created xsi:type="dcterms:W3CDTF">2006-08-16T00:00:00Z</dcterms:created>
  <dcterms:modified xsi:type="dcterms:W3CDTF">2018-10-04T09:00:00Z</dcterms:modified>
</cp:coreProperties>
</file>